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sldIdLst>
    <p:sldId id="256" r:id="rId2"/>
    <p:sldId id="261" r:id="rId3"/>
    <p:sldId id="259" r:id="rId4"/>
    <p:sldId id="262" r:id="rId5"/>
    <p:sldId id="257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780300-EC43-4BC9-ADCF-B07120E30484}" v="312" dt="2021-04-29T15:08:24.2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105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A8A7BD-BCC2-4F8E-AD4F-C6F37F8DE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709EA0-6767-4B2E-850D-F0053CD97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744455F-6704-471A-AAB7-C3E7B2081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76C128-147A-4F1B-9029-C1C8A52AC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FD1619-CD19-43C6-9AB3-BC07E60F7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0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934C92-6050-459B-944D-915A5AA8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37B3C0-9961-4B97-88B9-6A97E0F77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C189558-72D9-4A35-B1F7-12F94B513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F85DDE-B6D3-46C5-BDBC-0DB94D5D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60DFE2-A8F3-4229-84CC-0686A9AC6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37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01A72C1-BB81-49BB-BF2E-98163ABBFE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98E3EE-1412-4B26-91F3-80786F52B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0A5B51-EEBD-421C-8122-F6CCAAA0E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0F4785-5BCE-4C24-87E7-F7DDABA79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47E9D8-7DD2-41F1-AF44-F36FB88CF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713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8FA661-C31F-44AA-A43B-A9FB03F5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F250E0-3C44-4A39-B73A-90790EE14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A0B2FF-AE67-46D7-9877-F4917D68F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5635C4-3F5C-4F74-8F3E-84A0C0263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99019C-AFA5-410C-AFB4-625AA24A4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86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8DD87-71F6-4AE0-B7CA-105B6B62F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041EC4-DF0D-4940-8DDB-90C01E7F0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540F3E-D3AB-471A-846B-CF92F68F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1DCC60-D1D1-481D-9737-6D093DC9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31310F-55DF-464B-B531-48AE3EBE4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56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8EBC52-45DF-419A-A87A-CD9E7F64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2B1484-35F3-4CEC-88C1-D94980C78E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A25F17C-C8ED-4D26-A10A-79994E3DE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A4DA4C9-09B7-4764-8EEB-30B6FA5F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94CBF1-7E44-4481-BEA4-83776B4F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D18126-E3B3-4DCD-9834-7E717F8F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17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E69F9-9420-4A78-ADD0-5B704B76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3F663E-0FEB-48F7-98A3-D3397310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090F05-EAEB-4C7E-9E8A-55F722BE4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AD8652A-A32A-4893-9E3D-18DF058A83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F0BC666-4186-4736-8AD4-C973713D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17914C6-2436-4F55-B17D-EA348A0F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DD66B7-CBCE-4B19-8B77-FBA9AC588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998F42-3C32-4317-BA9C-7FCE854E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2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FE963B-26BA-472C-AB44-D12CC4C37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F4A589F-E96D-4170-ABC9-72679566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B2705A-B3AD-430A-870F-EC19458D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FF6A85-8A66-4F1E-A053-5988F123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9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F414551-4215-4323-8EA4-908BC0BA6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F3151AD-B787-40EA-B251-281EA4FA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9EB277-2304-4606-A0AD-51EA47D5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693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794298-A444-47DD-BF88-673CC1E3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6F9F0-5DEA-46A8-9F12-64F24A166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8E82E0-ADAB-4A4F-9A69-954BA5A0C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0110FB-7AE9-4F08-B071-ACB952F0B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8D3462E-85D1-4F9E-B724-15E9351EC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C0778E6-B4D2-45A5-9464-851E8FEDB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997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3938DF-9C3D-474B-A784-DE4622D1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333208-A26E-43A7-BCE2-56223A54F4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9000970-5DB8-4EE2-BD3E-2A1B3D5C18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ABFF416-586E-4959-8540-3C5419A94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323A5B-3BEE-4D02-B9D2-03F822C82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234B35-7FEC-46F3-8A09-30992DB0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17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1B1230A-5746-410F-B866-29BF9C41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CF600A6-6928-4169-AF48-5A5985CC7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BCE0EC-7FB3-41FB-811D-345F495EE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82C05-DA7E-4AB8-9956-2F4BEFF379F1}" type="datetimeFigureOut">
              <a:rPr lang="fr-FR" smtClean="0"/>
              <a:t>29/04/2021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14FA16-7283-4BF7-A33E-59B2AD2646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1BE3A9-F544-4213-B723-148D9AEDA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A1B30-365F-46D1-A687-ADA2DB63AE3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02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E9C6AD-AECF-449F-B9F8-5B90F864F5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6000" b="1" u="sng">
                <a:solidFill>
                  <a:schemeClr val="accent6">
                    <a:lumMod val="75000"/>
                  </a:schemeClr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CULTIVE &amp; NOUS MARMANDE</a:t>
            </a:r>
            <a:br>
              <a:rPr lang="fr-FR" sz="440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FR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CF59E0-6434-488E-9D00-2ABCE4AD6A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Projet présenté par les collégiens de l’ensemble scolaire Notre Dame Sainte Foy </a:t>
            </a:r>
          </a:p>
          <a:p>
            <a:endParaRPr lang="fr-FR" sz="360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6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Dans le cadre du projet GOOD PLANET</a:t>
            </a:r>
          </a:p>
        </p:txBody>
      </p:sp>
    </p:spTree>
    <p:extLst>
      <p:ext uri="{BB962C8B-B14F-4D97-AF65-F5344CB8AC3E}">
        <p14:creationId xmlns:p14="http://schemas.microsoft.com/office/powerpoint/2010/main" val="3432549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8D1C635-EB1F-4FCC-B9F3-43B933872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747" y="429941"/>
            <a:ext cx="10597987" cy="4739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88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1" i="0" u="sng" strike="noStrike" cap="none" normalizeH="0" baseline="0" bmk="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1 - L’éducation au coeur du</a:t>
            </a:r>
            <a:r>
              <a:rPr kumimoji="0" lang="en-US" altLang="fr-FR" sz="4400" b="1" i="0" u="sng" strike="noStrike" cap="none" normalizeH="0" baseline="0" bmk="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 </a:t>
            </a:r>
            <a:r>
              <a:rPr kumimoji="0" lang="fr-FR" altLang="fr-FR" sz="4400" b="1" i="0" u="sng" strike="noStrike" cap="none" normalizeH="0" baseline="0" bmk="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jardin</a:t>
            </a:r>
          </a:p>
          <a:p>
            <a:pPr marR="0" lvl="0" indent="88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r-FR" altLang="fr-FR" sz="2400" b="1" u="sng" bmk="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88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altLang="fr-FR" sz="2400" b="0" i="0" u="none" strike="noStrike" cap="none" normalizeH="0" baseline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982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Permettre le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développement durable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sociétés est garanti par l’égal accès à une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éducation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gratuite, complète et de qualité.</a:t>
            </a:r>
            <a:endParaRPr kumimoji="0" lang="fr-FR" altLang="fr-FR" sz="2400" b="0" i="0" u="none" strike="noStrike" cap="none" normalizeH="0" baseline="0" bmk="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indent="982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notre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jardin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altLang="fr-FR" sz="2400" b="1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l’éducation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fait partie intégrante du projet. </a:t>
            </a:r>
          </a:p>
          <a:p>
            <a:pPr marR="0" lvl="0" indent="982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personnes qui viendraient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cultiver leurs légumes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leurs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fruits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leurs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fleurs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n’ont pas forcément été formées à cela.</a:t>
            </a:r>
          </a:p>
          <a:p>
            <a:pPr marR="0" lvl="0" indent="9826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bmk="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fr-FR" altLang="fr-FR" sz="2400" b="1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ensibiliser et éduquer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la protection de la biodiversité terrestre en amenant les personnes à utiliser par exemple, </a:t>
            </a:r>
            <a:r>
              <a:rPr kumimoji="0" lang="fr-FR" altLang="fr-FR" sz="2400" b="1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</a:t>
            </a:r>
            <a:r>
              <a:rPr kumimoji="0" lang="fr-FR" altLang="fr-FR" sz="2400" i="0" u="none" strike="noStrike" cap="none" normalizeH="0" baseline="0" bmk="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composteurs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à créer des 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lombricomposteurs</a:t>
            </a:r>
            <a:r>
              <a:rPr kumimoji="0" lang="fr-FR" altLang="fr-FR" sz="2400" b="0" i="0" u="none" strike="noStrike" cap="none" normalizeH="0" baseline="0" bmk="">
                <a:ln>
                  <a:noFill/>
                </a:ln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chez eux afin d’utiliser un engrais naturel et gratuit.</a:t>
            </a:r>
            <a:endParaRPr kumimoji="0" lang="fr-FR" alt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D711997-8BEB-41E2-B663-745EBB0721D6}"/>
              </a:ext>
            </a:extLst>
          </p:cNvPr>
          <p:cNvSpPr txBox="1"/>
          <p:nvPr/>
        </p:nvSpPr>
        <p:spPr>
          <a:xfrm>
            <a:off x="853439" y="1493519"/>
            <a:ext cx="9844057" cy="4557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53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Pour cela, des professionnels en activité comme en retraite, pourraient 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intervenir</a:t>
            </a:r>
            <a:r>
              <a:rPr lang="fr-FR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faire part de leurs recherches de nouvelles/anciennes façons de cultiver.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sensibiliser à l’adaptation aux changements climatiques.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aider à o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bserver notre environnement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prendre conscience des changements incitent à adopter les bons gestes.</a:t>
            </a:r>
          </a:p>
          <a:p>
            <a:pPr indent="895350" algn="just">
              <a:lnSpc>
                <a:spcPct val="107000"/>
              </a:lnSpc>
              <a:spcAft>
                <a:spcPts val="800"/>
              </a:spcAft>
            </a:pPr>
            <a:endParaRPr lang="fr-FR" sz="20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Parmi les autres idées, assister à la </a:t>
            </a:r>
            <a:r>
              <a:rPr lang="fr-FR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récolte de miel,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voire participer à cette récolte tout en créant un lien intergénérationnel. </a:t>
            </a:r>
            <a:r>
              <a:rPr lang="en-US" sz="12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0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0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5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CDE4C8-D13C-4FF4-AD37-2485436CC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767" y="347204"/>
            <a:ext cx="10363201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4400" b="1" i="0" u="sng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2 - Un jardin communautaire, source de rencontres</a:t>
            </a:r>
            <a:r>
              <a:rPr kumimoji="0" lang="fr-FR" altLang="fr-FR" sz="4400" b="0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cs typeface="Vijaya" panose="020206040202020202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43FCF0A-47BD-48E7-920A-BFD284EA4C25}"/>
              </a:ext>
            </a:extLst>
          </p:cNvPr>
          <p:cNvSpPr txBox="1"/>
          <p:nvPr/>
        </p:nvSpPr>
        <p:spPr>
          <a:xfrm>
            <a:off x="741680" y="1615440"/>
            <a:ext cx="10870217" cy="4528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jardin sera ouvert 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tous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en particulier aux personnes en logement social,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 personnes âgées,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aux personnes en situation de handicap. </a:t>
            </a: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endParaRPr lang="fr-FR" sz="240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 personnes qui n’ont pas forcément de jardin pourraient ainsi bénéficier d’un </a:t>
            </a:r>
            <a:r>
              <a:rPr lang="fr-FR" sz="2400" b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espace convivial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où se promener. Un </a:t>
            </a:r>
            <a:r>
              <a:rPr lang="fr-FR" sz="2400" b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kiosque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un </a:t>
            </a:r>
            <a:r>
              <a:rPr lang="fr-FR" sz="2400" b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espace commun 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serait disposé dans le jardin afin d’y accueillir des musiciens, des troupes de théâtre...</a:t>
            </a:r>
            <a:r>
              <a:rPr lang="en-US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05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40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F6A60806-20DE-40A0-8BCD-7923A0CC293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t="5002" r="4667" b="5407"/>
          <a:stretch/>
        </p:blipFill>
        <p:spPr bwMode="auto">
          <a:xfrm>
            <a:off x="766916" y="727588"/>
            <a:ext cx="10894142" cy="57322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0612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E1900D9-0300-4E6E-A8EE-79185C4EC890}"/>
              </a:ext>
            </a:extLst>
          </p:cNvPr>
          <p:cNvSpPr txBox="1"/>
          <p:nvPr/>
        </p:nvSpPr>
        <p:spPr>
          <a:xfrm>
            <a:off x="944880" y="1808480"/>
            <a:ext cx="104212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5350" algn="just"/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personnes pourraient aussi venir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cultiver leurs propres légumes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échanger leur production avec d’autres utilisateurs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895350" algn="just"/>
            <a:endParaRPr lang="fr-FR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Ainsi, ils auraient la possibilité de se nourrir sainement et de manière moins onéreuse. </a:t>
            </a:r>
          </a:p>
          <a:p>
            <a:pPr indent="895350" algn="just"/>
            <a:endParaRPr lang="fr-FR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Être à l’origine d’une partie de son alimentation est valorisant et contribue au développement de la confiance en soi, tout comme partager des moments avec des </a:t>
            </a:r>
            <a:r>
              <a:rPr lang="fr-FR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personnes d’âges et de conditions variées. Faire pousser des fleurs et des plantes telles que des herbes aromatiques (persil, basilic…) peut contribuer 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améliorer son alimentation 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 mode de vie</a:t>
            </a:r>
            <a:endParaRPr lang="fr-FR" sz="240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34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1A5C272-E02F-433D-9897-55BD6CC3BD88}"/>
              </a:ext>
            </a:extLst>
          </p:cNvPr>
          <p:cNvSpPr txBox="1"/>
          <p:nvPr/>
        </p:nvSpPr>
        <p:spPr>
          <a:xfrm>
            <a:off x="833120" y="1686560"/>
            <a:ext cx="101593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5350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Mais vivre plus longtemps nécessite aussi de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produire autrement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895350" algn="just"/>
            <a:endParaRPr lang="fr-FR" sz="240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Chacun doit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prendre conscience de sa responsabilité quant aux choix qu’il fait dans le domaine de la production et de la consommation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895350" algn="just"/>
            <a:endParaRPr lang="fr-FR" sz="240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Produire de manière responsable et non excessif pour nourrir en étant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respectueux des écosystèmes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895350" algn="just"/>
            <a:endParaRPr lang="fr-FR" sz="2400">
              <a:solidFill>
                <a:srgbClr val="2F549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peut réduire le gaspillage en </a:t>
            </a:r>
            <a:r>
              <a:rPr lang="fr-FR" sz="2400" u="sng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partageant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en favorisant les </a:t>
            </a:r>
            <a:r>
              <a:rPr lang="fr-FR" sz="2400" u="sng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dons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Parmi les propositions de ce jardin</a:t>
            </a:r>
            <a:r>
              <a:rPr lang="fr-FR" sz="2400" b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un échange des récoltes est envisagé.</a:t>
            </a:r>
            <a:endParaRPr lang="fr-FR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46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2F19B135-4ECC-4C11-B57E-6BF9FC2ED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935" y="501794"/>
            <a:ext cx="11385755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altLang="fr-FR" sz="4400" b="1" i="0" u="sng" strike="noStrike" cap="none" normalizeH="0" baseline="0" bmk="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3 - Un jardin engagé dans la lutte contre le</a:t>
            </a:r>
            <a:r>
              <a:rPr kumimoji="0" lang="en-US" altLang="fr-FR" sz="4400" b="1" i="0" u="sng" strike="noStrike" cap="none" normalizeH="0" baseline="0" bmk="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 </a:t>
            </a:r>
            <a:r>
              <a:rPr kumimoji="0" lang="fr-FR" altLang="fr-FR" sz="4400" b="1" i="0" u="sng" strike="noStrike" cap="none" normalizeH="0" baseline="0" bmk="_Toc70451835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r</a:t>
            </a:r>
            <a:r>
              <a:rPr lang="fr-FR" altLang="fr-FR" sz="4400" b="1" u="sng" bmk="_Toc70451835">
                <a:solidFill>
                  <a:srgbClr val="C00000"/>
                </a:solidFill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é</a:t>
            </a:r>
            <a:r>
              <a:rPr kumimoji="0" lang="fr-FR" altLang="fr-FR" sz="4400" b="1" i="0" u="sng" strike="noStrike" cap="none" normalizeH="0" baseline="0" bmk="_Toc70451835">
                <a:ln>
                  <a:noFill/>
                </a:ln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chauffement climatique</a:t>
            </a:r>
            <a:endParaRPr kumimoji="0" lang="fr-FR" altLang="fr-FR" sz="44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BB3C44E-44AA-4825-904D-4FBCBB98F161}"/>
              </a:ext>
            </a:extLst>
          </p:cNvPr>
          <p:cNvSpPr txBox="1"/>
          <p:nvPr/>
        </p:nvSpPr>
        <p:spPr>
          <a:xfrm>
            <a:off x="1168399" y="2225343"/>
            <a:ext cx="10001045" cy="4243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serait prévu 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D’i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nstaller des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panneaux solaires 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sur le kiosque</a:t>
            </a:r>
            <a:r>
              <a:rPr lang="en-US" sz="12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Ces panneaux solaires permettraient de produire l’électricité nécessaire au fonctionnement de l’ensemble.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récupérateurs d’eau de pluie 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avec les cabanons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le p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otager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bacs autonomes 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où les plantes seraient irriguées grâce à un goutte à goutte. Ce système serait géré par une </a:t>
            </a:r>
            <a:r>
              <a:rPr lang="fr-FR" sz="2400" u="sng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commande alimentée avec un petit panneau solaire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Réduire le gaspillage d’eau, c’est aussi apprendre à </a:t>
            </a:r>
            <a:r>
              <a:rPr lang="fr-FR" sz="2400" b="1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pailler les cultures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pour limiter l’évaporation.</a:t>
            </a:r>
            <a:endParaRPr lang="fr-FR" sz="200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73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438AB411-953C-4983-A267-57643A9BABE0}"/>
              </a:ext>
            </a:extLst>
          </p:cNvPr>
          <p:cNvSpPr txBox="1"/>
          <p:nvPr/>
        </p:nvSpPr>
        <p:spPr>
          <a:xfrm>
            <a:off x="934720" y="436880"/>
            <a:ext cx="10411707" cy="5560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53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Lutter contre le </a:t>
            </a:r>
            <a:r>
              <a:rPr lang="fr-FR" sz="2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réchauffement climatique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c’est aussi diminuer les émissions de gaz à effet de serre produits par les voitures. 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 nous parait évident que l’accès au jardin se fasse par une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piste cyclable 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partant du centre-ville de Marmande. </a:t>
            </a:r>
          </a:p>
          <a:p>
            <a:pPr indent="895350"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 prévoyons un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 à vélo végétalisé 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afin qu’il se fonde dans le décor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naturel. </a:t>
            </a:r>
          </a:p>
          <a:p>
            <a:pPr indent="895350"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Proposer un prêt de vélos à l’année, moyennant un abonnement à faible coût, aux marmandais dans le besoin.</a:t>
            </a:r>
          </a:p>
          <a:p>
            <a:pPr lvl="0" indent="8953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Notre jardin doit également conserver au maximum la végétation déjà présente, car ce sont les arbres qui absorbent une grande partie du gaz à effet de serre.</a:t>
            </a:r>
          </a:p>
          <a:p>
            <a:pPr lvl="0" indent="8953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 plantation d’arbres avec des essences locales et complémentaires doit être au programme de ce projet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  <a:r>
              <a:rPr lang="fr-FR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80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6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8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017CD3-B00E-48DA-9CD8-5AA0C289573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3" r="1" b="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8790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D8C5D2-271D-4DF3-B713-00B51D9B573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5384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65980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B60BE2-E727-40DD-BEBB-2C9CC09C9EDC}"/>
              </a:ext>
            </a:extLst>
          </p:cNvPr>
          <p:cNvSpPr txBox="1"/>
          <p:nvPr/>
        </p:nvSpPr>
        <p:spPr>
          <a:xfrm>
            <a:off x="985520" y="2062480"/>
            <a:ext cx="10817704" cy="3955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719138">
              <a:lnSpc>
                <a:spcPct val="107000"/>
              </a:lnSpc>
              <a:spcBef>
                <a:spcPts val="1200"/>
              </a:spcBef>
            </a:pPr>
            <a:r>
              <a:rPr lang="fr-FR" sz="3600" b="1" kern="0">
                <a:solidFill>
                  <a:srgbClr val="C00000"/>
                </a:solidFill>
                <a:effectLst/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                                     Contexte :</a:t>
            </a:r>
          </a:p>
          <a:p>
            <a:pPr indent="719138">
              <a:lnSpc>
                <a:spcPct val="107000"/>
              </a:lnSpc>
              <a:spcBef>
                <a:spcPts val="1200"/>
              </a:spcBef>
            </a:pPr>
            <a:endParaRPr lang="fr-FR" sz="3600" b="1" kern="0">
              <a:solidFill>
                <a:srgbClr val="C00000"/>
              </a:solidFill>
              <a:effectLst/>
              <a:latin typeface="Vijaya" panose="02020604020202020204" pitchFamily="18" charset="0"/>
              <a:ea typeface="Times New Roman" panose="02020603050405020304" pitchFamily="18" charset="0"/>
              <a:cs typeface="Vijaya" panose="02020604020202020204" pitchFamily="18" charset="0"/>
            </a:endParaRPr>
          </a:p>
          <a:p>
            <a:pPr indent="719138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Sous l’impulsion des Nations-Unies, en 2015,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Objectifs de Développement Durable,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appelés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ODD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ont été définis. </a:t>
            </a:r>
          </a:p>
          <a:p>
            <a:pPr algn="just"/>
            <a:endParaRPr lang="fr-FR" sz="240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9138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 objectifs ont été relayés </a:t>
            </a:r>
          </a:p>
          <a:p>
            <a:pPr marL="719138" indent="354013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2F549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 la fondation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Planet 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créée par 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Yann Arthus Bertrand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719138" indent="354013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et par le </a:t>
            </a:r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district 1690 du Rotary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fr-FR" sz="2000">
              <a:solidFill>
                <a:srgbClr val="2F5496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98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7D8BD64-F04C-43EA-AD9A-C0B50470C9AC}"/>
              </a:ext>
            </a:extLst>
          </p:cNvPr>
          <p:cNvSpPr txBox="1"/>
          <p:nvPr/>
        </p:nvSpPr>
        <p:spPr>
          <a:xfrm>
            <a:off x="1061883" y="1936955"/>
            <a:ext cx="1034353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5350" algn="just"/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 poubelles de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 sélectif 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doivent être prévues. </a:t>
            </a:r>
          </a:p>
          <a:p>
            <a:pPr indent="895350" algn="just"/>
            <a:endParaRPr lang="fr-FR" sz="2400">
              <a:solidFill>
                <a:srgbClr val="2E74B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Miser sur le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circuit court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consommation locale et saisonnière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la réduction des protéines animales et le développement de l’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agroécologie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895350" algn="just"/>
            <a:endParaRPr lang="fr-FR" sz="2400">
              <a:solidFill>
                <a:srgbClr val="2E74B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 consommateurs peuvent aussi changer leurs habitudes, en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recyclant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privilégiant la qualité à la quantité. » </a:t>
            </a:r>
          </a:p>
          <a:p>
            <a:pPr indent="895350" algn="just"/>
            <a:endParaRPr lang="fr-FR" sz="2400">
              <a:solidFill>
                <a:srgbClr val="2E74B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choix des plantes et graines 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locales doit être privilégié (tomate de Marmande par exemple).</a:t>
            </a:r>
            <a:endParaRPr 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CB924356-EB32-4E53-98CC-6F78DF2D4217}"/>
              </a:ext>
            </a:extLst>
          </p:cNvPr>
          <p:cNvSpPr txBox="1"/>
          <p:nvPr/>
        </p:nvSpPr>
        <p:spPr>
          <a:xfrm>
            <a:off x="1249681" y="995680"/>
            <a:ext cx="8966036" cy="816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fr-FR" sz="44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4 - Un lieu de vie privilégié pour</a:t>
            </a:r>
            <a:r>
              <a:rPr lang="en-US" sz="4400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 </a:t>
            </a:r>
            <a:r>
              <a:rPr lang="fr-FR" sz="44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 les insectes</a:t>
            </a:r>
            <a:endParaRPr lang="fr-FR" sz="4400">
              <a:solidFill>
                <a:srgbClr val="C00000"/>
              </a:solidFill>
              <a:effectLst/>
              <a:latin typeface="Vijaya" panose="02020604020202020204" pitchFamily="18" charset="0"/>
              <a:ea typeface="Calibri" panose="020F0502020204030204" pitchFamily="34" charset="0"/>
              <a:cs typeface="Vijaya" panose="020206040202020202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7C719C-DC60-4073-9A80-BB884A162083}"/>
              </a:ext>
            </a:extLst>
          </p:cNvPr>
          <p:cNvSpPr txBox="1"/>
          <p:nvPr/>
        </p:nvSpPr>
        <p:spPr>
          <a:xfrm>
            <a:off x="985520" y="2956560"/>
            <a:ext cx="9829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5350" algn="just"/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Dans notre jardin commun, nous souhaitons installer des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ruches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pour polliniser celui-ci. L'abeille est l'une des championnes de la pollinisation.</a:t>
            </a:r>
            <a:endParaRPr lang="fr-FR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64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2A5897D-FDE9-4972-9BF4-BA529B0A4D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5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695454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544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4A14F8A-D5AB-4AE4-9080-2D43D44CE59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4" t="71132" r="2667" b="1088"/>
          <a:stretch/>
        </p:blipFill>
        <p:spPr bwMode="auto">
          <a:xfrm>
            <a:off x="2595716" y="1553251"/>
            <a:ext cx="6862915" cy="379523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94649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C7A3EC7-F277-4FD4-95A8-69CD0E3FDE89}"/>
              </a:ext>
            </a:extLst>
          </p:cNvPr>
          <p:cNvSpPr txBox="1"/>
          <p:nvPr/>
        </p:nvSpPr>
        <p:spPr>
          <a:xfrm>
            <a:off x="1026160" y="1056312"/>
            <a:ext cx="9936480" cy="414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36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Conclusion</a:t>
            </a:r>
            <a:endParaRPr lang="fr-FR" sz="3600">
              <a:solidFill>
                <a:srgbClr val="C00000"/>
              </a:solidFill>
              <a:effectLst/>
              <a:latin typeface="Vijaya" panose="02020604020202020204" pitchFamily="18" charset="0"/>
              <a:ea typeface="Calibri" panose="020F0502020204030204" pitchFamily="34" charset="0"/>
              <a:cs typeface="Vijaya" panose="02020604020202020204" pitchFamily="18" charset="0"/>
            </a:endParaRPr>
          </a:p>
          <a:p>
            <a:pPr algn="just"/>
            <a:endParaRPr lang="fr-FR" sz="1800">
              <a:solidFill>
                <a:srgbClr val="538135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indent="893763" algn="just"/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créant cette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allée verte 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en aménageant les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espaces verts 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qui y sont reliés, nous remplissons nombre des ODD définis par les Nations-Unis. </a:t>
            </a:r>
          </a:p>
          <a:p>
            <a:pPr indent="893763" algn="just"/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Ces espaces verts seraient des lieux de rencontre, des lieux de partage (de connaissances des moyens), des lieux de détente, des lieux de consommation éthiques et responsables.</a:t>
            </a:r>
          </a:p>
          <a:p>
            <a:pPr indent="893763" algn="just"/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893763" algn="just">
              <a:spcAft>
                <a:spcPts val="800"/>
              </a:spcAft>
            </a:pPr>
            <a:r>
              <a:rPr lang="fr-FR" sz="2400" b="1">
                <a:solidFill>
                  <a:schemeClr val="accent5">
                    <a:lumMod val="75000"/>
                  </a:schemeClr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Antoine de SAINT EXUPERY 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disait :</a:t>
            </a:r>
            <a:r>
              <a:rPr lang="fr-FR" sz="2400">
                <a:solidFill>
                  <a:srgbClr val="5381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2800" b="1">
                <a:solidFill>
                  <a:srgbClr val="2E74B5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Nous n’héritons pas de la terre de nos parents, nous l’empruntons à nos enfants </a:t>
            </a:r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24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77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876F3A50-614D-4B1B-88AF-74C9E5CB4BBE}"/>
              </a:ext>
            </a:extLst>
          </p:cNvPr>
          <p:cNvSpPr txBox="1"/>
          <p:nvPr/>
        </p:nvSpPr>
        <p:spPr>
          <a:xfrm>
            <a:off x="589280" y="0"/>
            <a:ext cx="10996081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b="1">
                <a:solidFill>
                  <a:schemeClr val="accent6">
                    <a:lumMod val="75000"/>
                  </a:schemeClr>
                </a:solidFill>
                <a:effectLst/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CULTIVE &amp; NOUS MARMANDE </a:t>
            </a:r>
            <a:endParaRPr lang="fr-FR" sz="2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endParaRPr lang="fr-FR" sz="16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3763"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ruit d’une réflexion de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collégiens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l’ensemble scolaire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NOTRE DAME DE LA SALLE - SAINTE FOY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893763"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désireux de répondre aux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Objectifs de Développement Durable sur notre territoire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(ODD) fixés par les Nations-Unies (ODD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et dont</a:t>
            </a:r>
            <a:r>
              <a:rPr lang="fr-FR" sz="2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PLANET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voulu en être le relais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2400" b="1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3763" algn="just"/>
            <a:r>
              <a:rPr lang="fr-FR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893763"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avons imaginé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l’aménagement d’un terrain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 lequel seraient créés des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jardins et des espaces communs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* facilitant le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lien social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               le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partage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(de connaissances et des moyens),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sensibilisation à l’environnement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* Il sera un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lieu de détente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     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production et de consommation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éthique et responsable. </a:t>
            </a:r>
          </a:p>
          <a:p>
            <a:pPr algn="just"/>
            <a:endParaRPr lang="fr-FR" sz="24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3763"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Afin de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connecter au centre-ville de Marmande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une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voie cyclable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reliera.</a:t>
            </a:r>
          </a:p>
          <a:p>
            <a:pPr algn="just"/>
            <a:r>
              <a:rPr lang="fr-FR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1587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5294BBE-6E47-4F50-BE98-7C492F3171D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025" y="937260"/>
            <a:ext cx="10115550" cy="498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79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C0ADA38-D7B8-4370-B70E-FECF2B009522}"/>
              </a:ext>
            </a:extLst>
          </p:cNvPr>
          <p:cNvSpPr txBox="1"/>
          <p:nvPr/>
        </p:nvSpPr>
        <p:spPr>
          <a:xfrm>
            <a:off x="822664" y="1557248"/>
            <a:ext cx="1054667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3763" algn="just"/>
            <a:r>
              <a:rPr lang="fr-FR" sz="2800" b="1" u="sng">
                <a:solidFill>
                  <a:srgbClr val="C00000"/>
                </a:solidFill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Un l</a:t>
            </a:r>
            <a:r>
              <a:rPr lang="fr-FR" sz="28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ieu</a:t>
            </a:r>
            <a:r>
              <a:rPr lang="fr-FR" sz="28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893763" algn="just"/>
            <a:endParaRPr lang="fr-FR" sz="12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3763"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espace</a:t>
            </a:r>
            <a:r>
              <a:rPr lang="fr-FR" sz="28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pouvant accueillir des </a:t>
            </a:r>
            <a:r>
              <a:rPr lang="fr-FR" sz="2400" b="1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jardins familiaux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avec un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espace commun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des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équipements communs</a:t>
            </a:r>
            <a:endParaRPr lang="fr-FR" sz="2400" b="1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proximité du centre-ville, </a:t>
            </a:r>
          </a:p>
          <a:p>
            <a:pPr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et accès facilité depuis ce centre.</a:t>
            </a:r>
          </a:p>
          <a:p>
            <a:pPr algn="just"/>
            <a:endParaRPr lang="fr-FR" sz="24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3763" algn="just"/>
            <a:r>
              <a:rPr lang="fr-FR" sz="2800" b="1" u="sng">
                <a:solidFill>
                  <a:srgbClr val="C00000"/>
                </a:solidFill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Un s</a:t>
            </a:r>
            <a:r>
              <a:rPr lang="fr-FR" sz="28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upport</a:t>
            </a:r>
            <a:r>
              <a:rPr lang="fr-FR" sz="240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: </a:t>
            </a:r>
          </a:p>
          <a:p>
            <a:pPr indent="893763" algn="just"/>
            <a:endParaRPr lang="fr-FR" sz="240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3763" algn="just"/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parcellaire d’environ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hectare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permettant de proposer environ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70 ilots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moyennant l’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engagement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 chaque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utilisateur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souscrire au cahier des charges d’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exploitation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et ce dans le </a:t>
            </a:r>
            <a:r>
              <a:rPr lang="fr-FR" sz="2400" b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respect environnemental</a:t>
            </a:r>
            <a:r>
              <a:rPr lang="fr-FR" sz="240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fr-FR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240790A-41E2-424B-B324-F466C984F96F}"/>
              </a:ext>
            </a:extLst>
          </p:cNvPr>
          <p:cNvSpPr txBox="1"/>
          <p:nvPr/>
        </p:nvSpPr>
        <p:spPr>
          <a:xfrm>
            <a:off x="3977196" y="787439"/>
            <a:ext cx="5324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u="sng" err="1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Typologie</a:t>
            </a:r>
            <a:r>
              <a:rPr lang="en-US" sz="40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 du </a:t>
            </a:r>
            <a:r>
              <a:rPr lang="en-US" sz="4000" b="1" u="sng" err="1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projet</a:t>
            </a:r>
            <a:r>
              <a:rPr lang="en-US" sz="40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Calibri" panose="020F0502020204030204" pitchFamily="34" charset="0"/>
                <a:cs typeface="Vijaya" panose="02020604020202020204" pitchFamily="18" charset="0"/>
              </a:rPr>
              <a:t> </a:t>
            </a:r>
            <a:endParaRPr lang="fr-FR" sz="4000">
              <a:solidFill>
                <a:srgbClr val="C00000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5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47C3218C-6D44-401C-AA8C-21FCBA027789}"/>
              </a:ext>
            </a:extLst>
          </p:cNvPr>
          <p:cNvSpPr txBox="1"/>
          <p:nvPr/>
        </p:nvSpPr>
        <p:spPr>
          <a:xfrm>
            <a:off x="878889" y="630316"/>
            <a:ext cx="10528917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3763" algn="just"/>
            <a:r>
              <a:rPr lang="fr-FR" sz="3200" b="1" u="sng">
                <a:solidFill>
                  <a:srgbClr val="C00000"/>
                </a:solidFill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Les m</a:t>
            </a:r>
            <a:r>
              <a:rPr lang="fr-FR" sz="3200" b="1" u="sng">
                <a:solidFill>
                  <a:srgbClr val="C00000"/>
                </a:solidFill>
                <a:effectLst/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oyens</a:t>
            </a:r>
            <a:r>
              <a:rPr lang="fr-FR" sz="3200" b="1">
                <a:solidFill>
                  <a:srgbClr val="C00000"/>
                </a:solidFill>
                <a:effectLst/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 :</a:t>
            </a:r>
            <a:r>
              <a:rPr lang="fr-FR" sz="3200" b="1">
                <a:solidFill>
                  <a:schemeClr val="accent5">
                    <a:lumMod val="75000"/>
                  </a:schemeClr>
                </a:solidFill>
                <a:effectLst/>
                <a:latin typeface="Vijaya" panose="02020604020202020204" pitchFamily="18" charset="0"/>
                <a:ea typeface="Times New Roman" panose="02020603050405020304" pitchFamily="18" charset="0"/>
                <a:cs typeface="Vijaya" panose="02020604020202020204" pitchFamily="18" charset="0"/>
              </a:rPr>
              <a:t> </a:t>
            </a:r>
          </a:p>
          <a:p>
            <a:pPr algn="just"/>
            <a:endParaRPr lang="fr-FR" sz="200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cabanon par jardin équipé d’un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système de récupération d’eau de pluie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avec possibilité de mutualiser des cabanons.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kiosque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équipé de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panneaux photovoltaïques 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destinés tant à l’</a:t>
            </a:r>
            <a:r>
              <a:rPr lang="fr-FR" sz="24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animation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l’espace commun qu’aux besoins éventuels des utilisateurs (autoconsommation collective).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fr-FR" sz="24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espace commun 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(espace non couvert avec des bancs et tables…) facilitant le lien social, l’inter-</a:t>
            </a:r>
            <a:r>
              <a:rPr lang="fr-FR" sz="2400" err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générationnalité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les échanges entre utilisateurs et permettant la mise à disposition du surplus de la production non consommée au profit de la collectivité.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fr-FR" sz="2400">
              <a:solidFill>
                <a:schemeClr val="accent5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</a:t>
            </a:r>
            <a:r>
              <a:rPr lang="fr-FR" sz="2400" b="1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voie partagée </a:t>
            </a:r>
            <a:r>
              <a:rPr lang="fr-FR" sz="2400">
                <a:solidFill>
                  <a:schemeClr val="accent5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depuis le centre-ville, en privilégiant la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mobilité décarbonée.</a:t>
            </a:r>
          </a:p>
        </p:txBody>
      </p:sp>
    </p:spTree>
    <p:extLst>
      <p:ext uri="{BB962C8B-B14F-4D97-AF65-F5344CB8AC3E}">
        <p14:creationId xmlns:p14="http://schemas.microsoft.com/office/powerpoint/2010/main" val="74891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3648812-69A9-49C1-8E41-4775DEBA43CC}"/>
              </a:ext>
            </a:extLst>
          </p:cNvPr>
          <p:cNvSpPr txBox="1"/>
          <p:nvPr/>
        </p:nvSpPr>
        <p:spPr>
          <a:xfrm>
            <a:off x="757084" y="580103"/>
            <a:ext cx="10559845" cy="6029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 b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Nous</a:t>
            </a:r>
            <a:r>
              <a:rPr lang="fr-FR" sz="2400" b="1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fr-FR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Ilany, Malek, Axel, Célia et Nina en classe de </a:t>
            </a:r>
            <a:r>
              <a:rPr lang="fr-FR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Sixième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; </a:t>
            </a:r>
            <a:endParaRPr lang="fr-FR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Bastien, Elaya, Clémence, Jeanne, Enola, Marilou, Lysandre et Zian en classe de </a:t>
            </a:r>
            <a:r>
              <a:rPr lang="fr-FR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Cinquième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; </a:t>
            </a:r>
            <a:endParaRPr lang="fr-FR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Mathis en classe de </a:t>
            </a:r>
            <a:r>
              <a:rPr lang="fr-FR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Quatrième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; </a:t>
            </a:r>
            <a:endParaRPr lang="fr-FR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Mathieu et Eliott en classe de </a:t>
            </a:r>
            <a:r>
              <a:rPr lang="fr-FR" sz="240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Troisième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Accompagnés par nos deux professeurs Mme Anne-Laure Lautredou et Mme Maryse Vaudon </a:t>
            </a:r>
            <a:endParaRPr lang="fr-FR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>
              <a:lnSpc>
                <a:spcPct val="107000"/>
              </a:lnSpc>
              <a:spcAft>
                <a:spcPts val="800"/>
              </a:spcAft>
            </a:pP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et guidés par M Pascal Saurs</a:t>
            </a:r>
            <a:endParaRPr lang="fr-FR" sz="20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806450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Avons tous répondu présents pour être, à notre échelle, des ambassadeurs du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développement durable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06450" algn="just"/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C’est dans ce contexte que nous est venue l’envie de créer le projet </a:t>
            </a:r>
            <a:r>
              <a:rPr lang="fr-FR" sz="2400" b="1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CULTIVE &amp; NOUS MARMANDE</a:t>
            </a:r>
            <a:r>
              <a:rPr lang="fr-FR" sz="2400">
                <a:solidFill>
                  <a:srgbClr val="2F549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fr-FR" sz="12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7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FD6EDED-636C-4DCC-9DE4-F47A20AAA28D}"/>
              </a:ext>
            </a:extLst>
          </p:cNvPr>
          <p:cNvSpPr txBox="1"/>
          <p:nvPr/>
        </p:nvSpPr>
        <p:spPr>
          <a:xfrm>
            <a:off x="678426" y="1582994"/>
            <a:ext cx="10658167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895350" algn="just"/>
            <a:r>
              <a:rPr lang="fr-FR" sz="2400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2400" i="1">
                <a:solidFill>
                  <a:srgbClr val="2E74B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Comment est-il possible de concilier la vie urbaine avec une garantie de la préservation du plus grand nombre d’objectifs de développement durable ? »</a:t>
            </a:r>
            <a:endParaRPr lang="fr-FR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38562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 algn="just"/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 projet a pour vocation de :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produire et consommer autrement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fr-FR" sz="240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favoriser les échanges intergénérationnels et entre utilisateurs,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d’éduquer ou de sensibiliser,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d’assurer aux plus démunis une possibilité de se nourrir,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préserver l’environnement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à la </a:t>
            </a:r>
            <a:r>
              <a:rPr lang="fr-FR" sz="240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mobilité douce</a:t>
            </a:r>
            <a:r>
              <a:rPr lang="fr-FR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895350">
              <a:spcAft>
                <a:spcPts val="800"/>
              </a:spcAft>
            </a:pPr>
            <a:r>
              <a:rPr lang="en-US" sz="240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240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9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10A0FDA-5A9C-4728-AA52-317683C9CD96}"/>
              </a:ext>
            </a:extLst>
          </p:cNvPr>
          <p:cNvSpPr txBox="1"/>
          <p:nvPr/>
        </p:nvSpPr>
        <p:spPr>
          <a:xfrm>
            <a:off x="1071716" y="2074607"/>
            <a:ext cx="1063850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982663" algn="just"/>
            <a:r>
              <a:rPr lang="en-US" sz="24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Pour réaliser ces objectifs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nous avons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imaginé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voie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cyclable qui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conduirait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habitants de Marmande du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un terrain mis à disposition au profit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d’une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association. </a:t>
            </a:r>
          </a:p>
          <a:p>
            <a:pPr indent="982663" algn="just"/>
            <a:endParaRPr lang="en-US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82663" algn="just"/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 terrain comprendrait :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espace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accueillera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visiteurs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les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utilisateurs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kiosque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recevra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 animations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70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ilôts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jardins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avec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quelques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cabanons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partagés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proposés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aux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utilisateurs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qui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s’engageront</a:t>
            </a:r>
            <a:r>
              <a:rPr lang="en-US" sz="2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respecter les conditions communes </a:t>
            </a:r>
            <a:r>
              <a:rPr lang="en-US" sz="240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d’utilisation</a:t>
            </a:r>
            <a:endParaRPr lang="fr-FR" sz="24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4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1469</Words>
  <Application>Microsoft Office PowerPoint</Application>
  <PresentationFormat>Grand écran</PresentationFormat>
  <Paragraphs>134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Vijaya</vt:lpstr>
      <vt:lpstr>Wingdings</vt:lpstr>
      <vt:lpstr>Thème Office</vt:lpstr>
      <vt:lpstr>CULTIVE &amp; NOUS MARMANDE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CULTIVE &amp; NOUS MARMANDE</dc:title>
  <dc:creator>Pascal Saurs</dc:creator>
  <cp:lastModifiedBy>Pascal Saurs</cp:lastModifiedBy>
  <cp:revision>12</cp:revision>
  <dcterms:created xsi:type="dcterms:W3CDTF">2021-04-28T17:38:20Z</dcterms:created>
  <dcterms:modified xsi:type="dcterms:W3CDTF">2021-04-29T15:09:17Z</dcterms:modified>
</cp:coreProperties>
</file>